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24384000" cy="13716000"/>
  <p:notesSz cx="6858000" cy="9144000"/>
  <p:embeddedFontLst>
    <p:embeddedFont>
      <p:font typeface="Oswald Regular"/>
      <p:regular r:id="rId15"/>
    </p:embeddedFont>
    <p:embeddedFont>
      <p:font typeface="SpoqaHanSans-Regular"/>
      <p:regular r:id="rId16"/>
    </p:embeddedFont>
    <p:embeddedFont>
      <p:font typeface="SpoqaHanSans-Bold"/>
      <p:bold r:id="rId17"/>
    </p:embeddedFont>
    <p:embeddedFont>
      <p:font typeface="Pretendard Black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18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493500" y="1181100"/>
            <a:ext cx="11366500" cy="1134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25400"/>
            <a:ext cx="15989300" cy="137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337800" y="6832600"/>
            <a:ext cx="11341100" cy="50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01800" y="2603500"/>
            <a:ext cx="13944600" cy="2590800"/>
          </a:xfrm>
          <a:prstGeom prst="rect">
            <a:avLst/>
          </a:prstGeom>
        </p:spPr>
        <p:txBody>
          <a:bodyPr anchor="t" rtlCol="false" lIns="0" tIns="253999" rIns="0" bIns="0"/>
          <a:lstStyle/>
          <a:p>
            <a:pPr algn="l" lvl="0">
              <a:lnSpc>
                <a:spcPct val="91299"/>
              </a:lnSpc>
            </a:pPr>
            <a:r>
              <a:rPr lang="ko-KR" sz="8152" b="false" i="false" u="none" strike="noStrike" spc="-571">
                <a:solidFill>
                  <a:srgbClr val="474747"/>
                </a:solidFill>
                <a:ea typeface="SpoqaHanSans-Bold"/>
              </a:rPr>
              <a:t>모바일</a:t>
            </a:r>
            <a:r>
              <a:rPr lang="en-US" sz="8152" b="false" i="false" u="none" strike="noStrike" spc="-571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8152" b="false" i="false" u="none" strike="noStrike" spc="-571">
                <a:solidFill>
                  <a:srgbClr val="474747"/>
                </a:solidFill>
                <a:ea typeface="SpoqaHanSans-Bold"/>
              </a:rPr>
              <a:t>엔드포인트</a:t>
            </a:r>
            <a:r>
              <a:rPr lang="en-US" sz="8152" b="false" i="false" u="none" strike="noStrike" spc="-571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8152" b="false" i="false" u="none" strike="noStrike" spc="-571">
                <a:solidFill>
                  <a:srgbClr val="474747"/>
                </a:solidFill>
                <a:ea typeface="SpoqaHanSans-Bold"/>
              </a:rPr>
              <a:t>행동</a:t>
            </a:r>
            <a:r>
              <a:rPr lang="en-US" sz="8152" b="false" i="false" u="none" strike="noStrike" spc="-571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8152" b="false" i="false" u="none" strike="noStrike" spc="-571">
                <a:solidFill>
                  <a:srgbClr val="474747"/>
                </a:solidFill>
                <a:ea typeface="SpoqaHanSans-Bold"/>
              </a:rPr>
              <a:t>분석</a:t>
            </a:r>
            <a:r>
              <a:rPr lang="en-US" sz="8152" b="false" i="false" u="none" strike="noStrike" spc="-571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8152" b="false" i="false" u="none" strike="noStrike" spc="-571">
                <a:solidFill>
                  <a:srgbClr val="474747"/>
                </a:solidFill>
                <a:ea typeface="SpoqaHanSans-Bold"/>
              </a:rPr>
              <a:t>기반</a:t>
            </a:r>
            <a:r>
              <a:rPr lang="en-US" sz="8152" b="false" i="false" u="none" strike="noStrike" spc="-571">
                <a:solidFill>
                  <a:srgbClr val="474747"/>
                </a:solidFill>
                <a:latin typeface="SpoqaHanSans-Bold"/>
              </a:rPr>
              <a:t> Policy Engine </a:t>
            </a:r>
            <a:r>
              <a:rPr lang="ko-KR" sz="8152" b="false" i="false" u="none" strike="noStrike" spc="-571">
                <a:solidFill>
                  <a:srgbClr val="474747"/>
                </a:solidFill>
                <a:ea typeface="SpoqaHanSans-Bold"/>
              </a:rPr>
              <a:t>구현</a:t>
            </a:r>
            <a:r>
              <a:rPr lang="en-US" sz="8152" b="false" i="false" u="none" strike="noStrike" spc="-571">
                <a:solidFill>
                  <a:srgbClr val="474747"/>
                </a:solidFill>
                <a:latin typeface="SpoqaHanSans-Bold"/>
              </a:rPr>
              <a:t> 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0">
            <a:off x="3289300" y="9994900"/>
            <a:ext cx="927100" cy="927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79800" y="10172700"/>
            <a:ext cx="558800" cy="55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584700" y="10642600"/>
            <a:ext cx="35306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지도교수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: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최윤호</a:t>
            </a:r>
            <a:b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</a:b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 rot="0">
            <a:off x="3289300" y="8801100"/>
            <a:ext cx="927100" cy="92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17900" y="9004300"/>
            <a:ext cx="508000" cy="50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84700" y="9994900"/>
            <a:ext cx="4978400" cy="406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권태현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,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이승원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,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구현서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72000" y="8801100"/>
            <a:ext cx="8293100" cy="762000"/>
          </a:xfrm>
          <a:prstGeom prst="rect">
            <a:avLst/>
          </a:prstGeom>
        </p:spPr>
        <p:txBody>
          <a:bodyPr anchor="ctr" rtlCol="false" lIns="0" tIns="27093" rIns="0" bIns="27093"/>
          <a:lstStyle/>
          <a:p>
            <a:pPr algn="l" lvl="0">
              <a:lnSpc>
                <a:spcPct val="107899"/>
              </a:lnSpc>
            </a:pPr>
            <a:r>
              <a:rPr lang="ko-KR" sz="4266" b="false" i="false" u="none" strike="noStrike">
                <a:solidFill>
                  <a:srgbClr val="9A7669"/>
                </a:solidFill>
                <a:ea typeface="Oswald Regular"/>
              </a:rPr>
              <a:t>부산대학교</a:t>
            </a:r>
            <a:r>
              <a:rPr lang="en-US" sz="4266" b="false" i="false" u="none" strike="noStrike">
                <a:solidFill>
                  <a:srgbClr val="9A7669"/>
                </a:solidFill>
                <a:latin typeface="Oswald Regular"/>
              </a:rPr>
              <a:t> </a:t>
            </a:r>
            <a:r>
              <a:rPr lang="ko-KR" sz="4266" b="false" i="false" u="none" strike="noStrike">
                <a:solidFill>
                  <a:srgbClr val="9A7669"/>
                </a:solidFill>
                <a:ea typeface="Oswald Regular"/>
              </a:rPr>
              <a:t>정보</a:t>
            </a:r>
            <a:r>
              <a:rPr lang="en-US" sz="4266" b="false" i="false" u="none" strike="noStrike">
                <a:solidFill>
                  <a:srgbClr val="9A7669"/>
                </a:solidFill>
                <a:latin typeface="Oswald Regular"/>
              </a:rPr>
              <a:t> </a:t>
            </a:r>
            <a:r>
              <a:rPr lang="ko-KR" sz="4266" b="false" i="false" u="none" strike="noStrike">
                <a:solidFill>
                  <a:srgbClr val="9A7669"/>
                </a:solidFill>
                <a:ea typeface="Oswald Regular"/>
              </a:rPr>
              <a:t>컴퓨터</a:t>
            </a:r>
            <a:r>
              <a:rPr lang="en-US" sz="4266" b="false" i="false" u="none" strike="noStrike">
                <a:solidFill>
                  <a:srgbClr val="9A7669"/>
                </a:solidFill>
                <a:latin typeface="Oswald Regular"/>
              </a:rPr>
              <a:t> </a:t>
            </a:r>
            <a:r>
              <a:rPr lang="ko-KR" sz="4266" b="false" i="false" u="none" strike="noStrike">
                <a:solidFill>
                  <a:srgbClr val="9A7669"/>
                </a:solidFill>
                <a:ea typeface="Oswald Regular"/>
              </a:rPr>
              <a:t>공학부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7800" y="1181100"/>
            <a:ext cx="11366500" cy="11341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32600" y="0"/>
            <a:ext cx="17551400" cy="137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68400" y="6832600"/>
            <a:ext cx="11341100" cy="50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4503400" y="5575300"/>
            <a:ext cx="81788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4490700" y="6908800"/>
            <a:ext cx="81788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4490700" y="8242300"/>
            <a:ext cx="81788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4490700" y="9575800"/>
            <a:ext cx="81788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4490700" y="10909300"/>
            <a:ext cx="8178800" cy="38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503400" y="4724400"/>
            <a:ext cx="533400" cy="406400"/>
          </a:xfrm>
          <a:prstGeom prst="rect">
            <a:avLst/>
          </a:prstGeom>
        </p:spPr>
        <p:txBody>
          <a:bodyPr anchor="ctr" rtlCol="false" lIns="0" tIns="14394" rIns="0" bIns="14394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28900" y="4660900"/>
            <a:ext cx="6032500" cy="520700"/>
          </a:xfrm>
          <a:prstGeom prst="rect">
            <a:avLst/>
          </a:prstGeom>
        </p:spPr>
        <p:txBody>
          <a:bodyPr anchor="ctr" rtlCol="false" lIns="0" tIns="18626" rIns="0" bIns="18626"/>
          <a:lstStyle/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문제</a:t>
            </a:r>
            <a:r>
              <a:rPr lang="en-US" sz="2933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인식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36100" y="4787900"/>
            <a:ext cx="520700" cy="279400"/>
          </a:xfrm>
          <a:prstGeom prst="rect">
            <a:avLst/>
          </a:prstGeom>
        </p:spPr>
        <p:txBody>
          <a:bodyPr anchor="ctr" rtlCol="false" lIns="0" tIns="10141" rIns="0" bIns="10141"/>
          <a:lstStyle/>
          <a:p>
            <a:pPr algn="r" lvl="0">
              <a:lnSpc>
                <a:spcPct val="107899"/>
              </a:lnSpc>
            </a:pPr>
            <a:r>
              <a:rPr lang="en" sz="1597" b="false" i="false" u="none" strike="noStrike">
                <a:solidFill>
                  <a:srgbClr val="474747"/>
                </a:solidFill>
                <a:latin typeface="SpoqaHanSans-Regula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503400" y="6057900"/>
            <a:ext cx="533400" cy="406400"/>
          </a:xfrm>
          <a:prstGeom prst="rect">
            <a:avLst/>
          </a:prstGeom>
        </p:spPr>
        <p:txBody>
          <a:bodyPr anchor="ctr" rtlCol="false" lIns="0" tIns="14394" rIns="0" bIns="14394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328900" y="5994400"/>
            <a:ext cx="6032500" cy="520700"/>
          </a:xfrm>
          <a:prstGeom prst="rect">
            <a:avLst/>
          </a:prstGeom>
        </p:spPr>
        <p:txBody>
          <a:bodyPr anchor="ctr" rtlCol="false" lIns="0" tIns="18626" rIns="0" bIns="18626"/>
          <a:lstStyle/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연구</a:t>
            </a:r>
            <a:r>
              <a:rPr lang="en-US" sz="2933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목표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36100" y="6121400"/>
            <a:ext cx="520700" cy="279400"/>
          </a:xfrm>
          <a:prstGeom prst="rect">
            <a:avLst/>
          </a:prstGeom>
        </p:spPr>
        <p:txBody>
          <a:bodyPr anchor="ctr" rtlCol="false" lIns="0" tIns="10141" rIns="0" bIns="10141"/>
          <a:lstStyle/>
          <a:p>
            <a:pPr algn="r" lvl="0">
              <a:lnSpc>
                <a:spcPct val="107899"/>
              </a:lnSpc>
            </a:pPr>
            <a:r>
              <a:rPr lang="en" sz="1597" b="false" i="false" u="none" strike="noStrike">
                <a:solidFill>
                  <a:srgbClr val="474747"/>
                </a:solidFill>
                <a:latin typeface="SpoqaHanSans-Regular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16100" y="7391400"/>
            <a:ext cx="533400" cy="406400"/>
          </a:xfrm>
          <a:prstGeom prst="rect">
            <a:avLst/>
          </a:prstGeom>
        </p:spPr>
        <p:txBody>
          <a:bodyPr anchor="ctr" rtlCol="false" lIns="0" tIns="14394" rIns="0" bIns="14394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41600" y="7327900"/>
            <a:ext cx="6032500" cy="520700"/>
          </a:xfrm>
          <a:prstGeom prst="rect">
            <a:avLst/>
          </a:prstGeom>
        </p:spPr>
        <p:txBody>
          <a:bodyPr anchor="ctr" rtlCol="false" lIns="0" tIns="18626" rIns="0" bIns="18626"/>
          <a:lstStyle/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시스템</a:t>
            </a:r>
            <a:r>
              <a:rPr lang="en-US" sz="2933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개요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48800" y="7454900"/>
            <a:ext cx="520700" cy="279400"/>
          </a:xfrm>
          <a:prstGeom prst="rect">
            <a:avLst/>
          </a:prstGeom>
        </p:spPr>
        <p:txBody>
          <a:bodyPr anchor="ctr" rtlCol="false" lIns="0" tIns="10141" rIns="0" bIns="10141"/>
          <a:lstStyle/>
          <a:p>
            <a:pPr algn="r" lvl="0">
              <a:lnSpc>
                <a:spcPct val="107899"/>
              </a:lnSpc>
            </a:pPr>
            <a:r>
              <a:rPr lang="en" sz="1597" b="false" i="false" u="none" strike="noStrike">
                <a:solidFill>
                  <a:srgbClr val="474747"/>
                </a:solidFill>
                <a:latin typeface="SpoqaHanSans-Regular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16100" y="8724900"/>
            <a:ext cx="533400" cy="406400"/>
          </a:xfrm>
          <a:prstGeom prst="rect">
            <a:avLst/>
          </a:prstGeom>
        </p:spPr>
        <p:txBody>
          <a:bodyPr anchor="ctr" rtlCol="false" lIns="0" tIns="14394" rIns="0" bIns="14394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341600" y="8661400"/>
            <a:ext cx="6032500" cy="520700"/>
          </a:xfrm>
          <a:prstGeom prst="rect">
            <a:avLst/>
          </a:prstGeom>
        </p:spPr>
        <p:txBody>
          <a:bodyPr anchor="ctr" rtlCol="false" lIns="0" tIns="18626" rIns="0" bIns="18626"/>
          <a:lstStyle/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핵심</a:t>
            </a:r>
            <a:r>
              <a:rPr lang="en-US" sz="2933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148800" y="8775700"/>
            <a:ext cx="520700" cy="279400"/>
          </a:xfrm>
          <a:prstGeom prst="rect">
            <a:avLst/>
          </a:prstGeom>
        </p:spPr>
        <p:txBody>
          <a:bodyPr anchor="ctr" rtlCol="false" lIns="0" tIns="10141" rIns="0" bIns="10141"/>
          <a:lstStyle/>
          <a:p>
            <a:pPr algn="r" lvl="0">
              <a:lnSpc>
                <a:spcPct val="107899"/>
              </a:lnSpc>
            </a:pPr>
            <a:r>
              <a:rPr lang="en" sz="1597" b="false" i="false" u="none" strike="noStrike">
                <a:solidFill>
                  <a:srgbClr val="474747"/>
                </a:solidFill>
                <a:latin typeface="SpoqaHanSans-Regular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03400" y="10058400"/>
            <a:ext cx="533400" cy="406400"/>
          </a:xfrm>
          <a:prstGeom prst="rect">
            <a:avLst/>
          </a:prstGeom>
        </p:spPr>
        <p:txBody>
          <a:bodyPr anchor="ctr" rtlCol="false" lIns="0" tIns="14394" rIns="0" bIns="14394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28900" y="9994900"/>
            <a:ext cx="6032500" cy="520700"/>
          </a:xfrm>
          <a:prstGeom prst="rect">
            <a:avLst/>
          </a:prstGeom>
        </p:spPr>
        <p:txBody>
          <a:bodyPr anchor="ctr" rtlCol="false" lIns="0" tIns="18626" rIns="0" bIns="18626"/>
          <a:lstStyle/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사용자</a:t>
            </a:r>
            <a:r>
              <a:rPr lang="en-US" sz="2933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인터페이스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2136100" y="10109200"/>
            <a:ext cx="520700" cy="279400"/>
          </a:xfrm>
          <a:prstGeom prst="rect">
            <a:avLst/>
          </a:prstGeom>
        </p:spPr>
        <p:txBody>
          <a:bodyPr anchor="ctr" rtlCol="false" lIns="0" tIns="10141" rIns="0" bIns="10141"/>
          <a:lstStyle/>
          <a:p>
            <a:pPr algn="r" lvl="0">
              <a:lnSpc>
                <a:spcPct val="107899"/>
              </a:lnSpc>
            </a:pPr>
            <a:r>
              <a:rPr lang="en" sz="1597" b="false" i="false" u="none" strike="noStrike">
                <a:solidFill>
                  <a:srgbClr val="474747"/>
                </a:solidFill>
                <a:latin typeface="SpoqaHanSans-Regular"/>
              </a:rPr>
              <a:t>07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516100" y="11391900"/>
            <a:ext cx="533400" cy="406400"/>
          </a:xfrm>
          <a:prstGeom prst="rect">
            <a:avLst/>
          </a:prstGeom>
        </p:spPr>
        <p:txBody>
          <a:bodyPr anchor="ctr" rtlCol="false" lIns="0" tIns="14394" rIns="0" bIns="14394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341600" y="11328400"/>
            <a:ext cx="6032500" cy="520700"/>
          </a:xfrm>
          <a:prstGeom prst="rect">
            <a:avLst/>
          </a:prstGeom>
        </p:spPr>
        <p:txBody>
          <a:bodyPr anchor="ctr" rtlCol="false" lIns="0" tIns="18626" rIns="0" bIns="18626"/>
          <a:lstStyle/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시나리오</a:t>
            </a:r>
            <a:r>
              <a:rPr lang="en-US" sz="2933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예시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148800" y="11442700"/>
            <a:ext cx="520700" cy="279400"/>
          </a:xfrm>
          <a:prstGeom prst="rect">
            <a:avLst/>
          </a:prstGeom>
        </p:spPr>
        <p:txBody>
          <a:bodyPr anchor="ctr" rtlCol="false" lIns="0" tIns="10141" rIns="0" bIns="10141"/>
          <a:lstStyle/>
          <a:p>
            <a:pPr algn="r" lvl="0">
              <a:lnSpc>
                <a:spcPct val="107899"/>
              </a:lnSpc>
            </a:pPr>
            <a:r>
              <a:rPr lang="en" sz="1597" b="false" i="false" u="none" strike="noStrike">
                <a:solidFill>
                  <a:srgbClr val="474747"/>
                </a:solidFill>
                <a:latin typeface="SpoqaHanSans-Regular"/>
              </a:rPr>
              <a:t>08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534400" y="1422400"/>
            <a:ext cx="3924300" cy="1206500"/>
          </a:xfrm>
          <a:prstGeom prst="rect">
            <a:avLst/>
          </a:prstGeom>
        </p:spPr>
        <p:txBody>
          <a:bodyPr anchor="t" rtlCol="false" lIns="0" tIns="43180" rIns="0" bIns="0"/>
          <a:lstStyle/>
          <a:p>
            <a:pPr algn="l" lvl="0">
              <a:lnSpc>
                <a:spcPct val="107899"/>
              </a:lnSpc>
            </a:pPr>
            <a:r>
              <a:rPr lang="en" sz="6800" b="false" i="false" u="none" strike="noStrike" spc="-476">
                <a:solidFill>
                  <a:srgbClr val="474747"/>
                </a:solidFill>
                <a:ea typeface="SpoqaHanSans-Bold"/>
              </a:rPr>
              <a:t>목차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4478000" y="12052300"/>
            <a:ext cx="8178800" cy="38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4503400" y="12547600"/>
            <a:ext cx="533400" cy="406400"/>
          </a:xfrm>
          <a:prstGeom prst="rect">
            <a:avLst/>
          </a:prstGeom>
        </p:spPr>
        <p:txBody>
          <a:bodyPr anchor="ctr" rtlCol="false" lIns="0" tIns="14394" rIns="0" bIns="14394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328900" y="12484100"/>
            <a:ext cx="6032500" cy="520700"/>
          </a:xfrm>
          <a:prstGeom prst="rect">
            <a:avLst/>
          </a:prstGeom>
        </p:spPr>
        <p:txBody>
          <a:bodyPr anchor="ctr" rtlCol="false" lIns="0" tIns="18626" rIns="0" bIns="18626"/>
          <a:lstStyle/>
          <a:p>
            <a:pPr algn="l" lvl="0">
              <a:lnSpc>
                <a:spcPct val="107899"/>
              </a:lnSpc>
            </a:pP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연구</a:t>
            </a:r>
            <a:r>
              <a:rPr lang="en-US" sz="2933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933" b="false" i="false" u="none" strike="noStrike">
                <a:solidFill>
                  <a:srgbClr val="474747"/>
                </a:solidFill>
                <a:ea typeface="SpoqaHanSans-Bold"/>
              </a:rPr>
              <a:t>결과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136100" y="12598400"/>
            <a:ext cx="520700" cy="279400"/>
          </a:xfrm>
          <a:prstGeom prst="rect">
            <a:avLst/>
          </a:prstGeom>
        </p:spPr>
        <p:txBody>
          <a:bodyPr anchor="ctr" rtlCol="false" lIns="0" tIns="10141" rIns="0" bIns="10141"/>
          <a:lstStyle/>
          <a:p>
            <a:pPr algn="r" lvl="0">
              <a:lnSpc>
                <a:spcPct val="107899"/>
              </a:lnSpc>
            </a:pPr>
            <a:r>
              <a:rPr lang="en" sz="1597" b="false" i="false" u="none" strike="noStrike">
                <a:solidFill>
                  <a:srgbClr val="474747"/>
                </a:solidFill>
                <a:latin typeface="SpoqaHanSans-Regular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6400" y="2413000"/>
            <a:ext cx="106934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l" lvl="0">
              <a:lnSpc>
                <a:spcPct val="107899"/>
              </a:lnSpc>
            </a:pP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이런</a:t>
            </a:r>
            <a:r>
              <a:rPr lang="en-US" sz="7333" b="false" i="false" u="none" strike="noStrike" spc="-513">
                <a:solidFill>
                  <a:srgbClr val="9A7669"/>
                </a:solidFill>
                <a:latin typeface="SpoqaHanSans-Bold"/>
              </a:rPr>
              <a:t> </a:t>
            </a: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상황</a:t>
            </a:r>
            <a:r>
              <a:rPr lang="en-US" sz="7333" b="false" i="false" u="none" strike="noStrike" spc="-513">
                <a:solidFill>
                  <a:srgbClr val="9A7669"/>
                </a:solidFill>
                <a:latin typeface="SpoqaHanSans-Bold"/>
              </a:rPr>
              <a:t>, </a:t>
            </a: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경험해보셨나요</a:t>
            </a:r>
            <a:r>
              <a:rPr lang="en-US" sz="7333" b="false" i="false" u="none" strike="noStrike" spc="-513">
                <a:solidFill>
                  <a:srgbClr val="9A7669"/>
                </a:solidFill>
                <a:latin typeface="SpoqaHanSans-Bold"/>
              </a:rPr>
              <a:t>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6400" y="4864100"/>
            <a:ext cx="94615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스마트폰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분실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/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도난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406400" y="6388100"/>
            <a:ext cx="74422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406400" y="7467600"/>
            <a:ext cx="74422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6400" y="5651500"/>
            <a:ext cx="16891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문제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24100" y="5651500"/>
            <a:ext cx="56134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누군가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내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폰을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사용하고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있는데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알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수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없음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6400" y="6731000"/>
            <a:ext cx="16891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현재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해결책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24100" y="6731000"/>
            <a:ext cx="56134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비밀번호만으로는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한계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6400" y="7810500"/>
            <a:ext cx="16891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우리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솔루션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4100" y="7810500"/>
            <a:ext cx="56134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터치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패턴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,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기기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움직임으로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실시간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탐지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6400" y="1422400"/>
            <a:ext cx="5334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0900" y="1422400"/>
            <a:ext cx="4610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문제</a:t>
            </a:r>
            <a:r>
              <a:rPr lang="en-US" sz="2266" b="false" i="false" u="none" strike="noStrike" spc="-68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인식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20739100" y="1485900"/>
            <a:ext cx="342900" cy="228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094700" y="1422400"/>
            <a:ext cx="1612900" cy="355600"/>
          </a:xfrm>
          <a:prstGeom prst="rect">
            <a:avLst/>
          </a:prstGeom>
        </p:spPr>
        <p:txBody>
          <a:bodyPr anchor="t" rtlCol="false" lIns="0" tIns="12700" rIns="0" bIns="0"/>
          <a:lstStyle/>
          <a:p>
            <a:pPr algn="r" lvl="0">
              <a:lnSpc>
                <a:spcPct val="107899"/>
              </a:lnSpc>
            </a:pPr>
            <a:r>
              <a:rPr lang="en" sz="2000" b="false" i="false" u="none" strike="noStrike">
                <a:solidFill>
                  <a:srgbClr val="474747">
                    <a:alpha val="40000"/>
                  </a:srgbClr>
                </a:solidFill>
                <a:latin typeface="Pretendard Black"/>
              </a:rPr>
              <a:t>miri wood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66100" y="4864100"/>
            <a:ext cx="94742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회사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기밀정보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유출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8166100" y="6388100"/>
            <a:ext cx="74422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rot="0">
            <a:off x="8166100" y="7467600"/>
            <a:ext cx="7442200" cy="38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8166100" y="5651500"/>
            <a:ext cx="16891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문제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83800" y="5651500"/>
            <a:ext cx="56134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직원의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스마트폰이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해킹되어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회사망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접속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66100" y="6731000"/>
            <a:ext cx="16891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현재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해결책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83800" y="6731000"/>
            <a:ext cx="56134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일회성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인증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후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지속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신뢰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66100" y="7810500"/>
            <a:ext cx="16891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우리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솔루션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83800" y="7810500"/>
            <a:ext cx="56134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지속적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행동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모니터링으로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이상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즉시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차단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976600" y="4991100"/>
            <a:ext cx="100584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GPS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스푸핑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공격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5976600" y="6388100"/>
            <a:ext cx="7912100" cy="38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5976600" y="5778500"/>
            <a:ext cx="17907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문제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021300" y="5778500"/>
            <a:ext cx="59563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해커가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위치를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조작하여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시스템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우회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976600" y="6731000"/>
            <a:ext cx="17907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현재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해결책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767300" y="6731000"/>
            <a:ext cx="52197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단순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위치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Regular"/>
              </a:rPr>
              <a:t>확인만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976600" y="7810500"/>
            <a:ext cx="17907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우리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400" b="false" i="false" u="none" strike="noStrike">
                <a:solidFill>
                  <a:srgbClr val="474747"/>
                </a:solidFill>
                <a:ea typeface="SpoqaHanSans-Bold"/>
              </a:rPr>
              <a:t>솔루션</a:t>
            </a:r>
            <a:r>
              <a:rPr lang="en-US" sz="2400" b="false" i="false" u="none" strike="noStrike">
                <a:solidFill>
                  <a:srgbClr val="474747"/>
                </a:solidFill>
                <a:latin typeface="SpoqaHanSans-Bold"/>
              </a:rPr>
              <a:t>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8021300" y="7810500"/>
            <a:ext cx="5956300" cy="431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24499"/>
              </a:lnSpc>
            </a:pP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다중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모달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분석으로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종합</a:t>
            </a:r>
            <a:r>
              <a:rPr lang="en-US" sz="2399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399" b="false" i="false" u="none" strike="noStrike">
                <a:solidFill>
                  <a:srgbClr val="474747"/>
                </a:solidFill>
                <a:ea typeface="SpoqaHanSans-Regular"/>
              </a:rPr>
              <a:t>판단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0">
            <a:off x="15989300" y="7442200"/>
            <a:ext cx="7912100" cy="38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36300" y="8547100"/>
            <a:ext cx="4978400" cy="5245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65800" y="38100"/>
            <a:ext cx="5829300" cy="4508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808700" y="9042400"/>
            <a:ext cx="5486400" cy="4660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11417300"/>
            <a:ext cx="243840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658100" y="6908800"/>
            <a:ext cx="9042400" cy="38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676400" y="2413000"/>
            <a:ext cx="102235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l" lvl="0">
              <a:lnSpc>
                <a:spcPct val="107899"/>
              </a:lnSpc>
            </a:pP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우리가</a:t>
            </a:r>
            <a:r>
              <a:rPr lang="en-US" sz="7333" b="false" i="false" u="none" strike="noStrike" spc="-513">
                <a:solidFill>
                  <a:srgbClr val="9A7669"/>
                </a:solidFill>
                <a:latin typeface="SpoqaHanSans-Bold"/>
              </a:rPr>
              <a:t> </a:t>
            </a: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해결하고자</a:t>
            </a:r>
            <a:r>
              <a:rPr lang="en-US" sz="7333" b="false" i="false" u="none" strike="noStrike" spc="-513">
                <a:solidFill>
                  <a:srgbClr val="9A7669"/>
                </a:solidFill>
                <a:latin typeface="SpoqaHanSans-Bold"/>
              </a:rPr>
              <a:t> </a:t>
            </a: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하는</a:t>
            </a:r>
            <a:r>
              <a:rPr lang="en-US" sz="7333" b="false" i="false" u="none" strike="noStrike" spc="-513">
                <a:solidFill>
                  <a:srgbClr val="9A7669"/>
                </a:solidFill>
                <a:latin typeface="SpoqaHanSans-Bold"/>
              </a:rPr>
              <a:t> </a:t>
            </a: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문제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0" y="2603500"/>
            <a:ext cx="342900" cy="3429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335000" y="3352800"/>
            <a:ext cx="9448800" cy="1270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기존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보안은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인증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순간만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안전할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뿐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,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그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이후에는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무방비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상태입니다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.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즉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,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계정이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탈취되거나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기기가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악용되면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시스템은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정상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사용자로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착각하고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그대로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허용합니다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995400" y="2413000"/>
            <a:ext cx="88646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기존</a:t>
            </a:r>
            <a:r>
              <a:rPr lang="en-US" sz="4000" b="false" i="false" u="none" strike="noStrike" spc="-280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보안의</a:t>
            </a:r>
            <a:r>
              <a:rPr lang="en-US" sz="4000" b="false" i="false" u="none" strike="noStrike" spc="-280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한계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0" y="5562600"/>
            <a:ext cx="342900" cy="342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335000" y="6311900"/>
            <a:ext cx="9448800" cy="1270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과거의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보안은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‘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한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번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신뢰하면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끝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’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이었지만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, Zero Trust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시대에는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다릅니다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.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매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순간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사용자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·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기기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·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행위를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검증하고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필요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시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권한을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재조정해야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안전이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보장됩니다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95400" y="5372100"/>
            <a:ext cx="88646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en-US" sz="4000" b="false" i="false" u="none" strike="noStrike" spc="-280">
                <a:solidFill>
                  <a:srgbClr val="474747"/>
                </a:solidFill>
                <a:latin typeface="SpoqaHanSans-Bold"/>
              </a:rPr>
              <a:t>Zero Trust </a:t>
            </a: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시대의</a:t>
            </a:r>
            <a:r>
              <a:rPr lang="en-US" sz="4000" b="false" i="false" u="none" strike="noStrike" spc="-280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요구사항</a:t>
            </a:r>
            <a:b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</a:b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0" y="8509000"/>
            <a:ext cx="342900" cy="342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335000" y="9271000"/>
            <a:ext cx="9448800" cy="1270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과거의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보안은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인증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후에는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사용자를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그대로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신뢰했습니다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.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우리는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Zero Trust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원칙에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따라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언제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어디서든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끊임없이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검증하여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잠재적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위협을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사전에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>
                <a:solidFill>
                  <a:srgbClr val="474747"/>
                </a:solidFill>
                <a:ea typeface="SpoqaHanSans-Regular"/>
              </a:rPr>
              <a:t>차단합니다</a:t>
            </a:r>
            <a:r>
              <a:rPr lang="en-US" sz="2266" b="false" i="false" u="none" strike="noStrike">
                <a:solidFill>
                  <a:srgbClr val="474747"/>
                </a:solidFill>
                <a:latin typeface="SpoqaHanSans-Regular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95400" y="8331200"/>
            <a:ext cx="88646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핵심</a:t>
            </a:r>
            <a:r>
              <a:rPr lang="en-US" sz="4000" b="false" i="false" u="none" strike="noStrike" spc="-280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아이디어</a:t>
            </a:r>
            <a:b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</a:br>
          </a:p>
        </p:txBody>
      </p:sp>
      <p:sp>
        <p:nvSpPr>
          <p:cNvPr name="TextBox 14" id="14"/>
          <p:cNvSpPr txBox="true"/>
          <p:nvPr/>
        </p:nvSpPr>
        <p:spPr>
          <a:xfrm rot="0">
            <a:off x="1676400" y="1422400"/>
            <a:ext cx="5334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0900" y="1422400"/>
            <a:ext cx="4610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연구</a:t>
            </a:r>
            <a:r>
              <a:rPr lang="en-US" sz="2266" b="false" i="false" u="none" strike="noStrike" spc="-68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목표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1455400"/>
            <a:ext cx="243713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6400" y="2413000"/>
            <a:ext cx="103886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l" lvl="0">
              <a:lnSpc>
                <a:spcPct val="107899"/>
              </a:lnSpc>
            </a:pP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시스템</a:t>
            </a:r>
            <a:r>
              <a:rPr lang="en-US" sz="7333" b="false" i="false" u="none" strike="noStrike" spc="-513">
                <a:solidFill>
                  <a:srgbClr val="9A7669"/>
                </a:solidFill>
                <a:latin typeface="SpoqaHanSans-Bold"/>
              </a:rPr>
              <a:t> </a:t>
            </a: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개요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6400" y="1422400"/>
            <a:ext cx="5334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0900" y="1422400"/>
            <a:ext cx="4610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시스템</a:t>
            </a:r>
            <a:r>
              <a:rPr lang="en-US" sz="2266" b="false" i="false" u="none" strike="noStrike" spc="-68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95400" y="3949700"/>
            <a:ext cx="88773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전체</a:t>
            </a:r>
            <a:r>
              <a:rPr lang="en-US" sz="4000" b="false" i="false" u="none" strike="noStrike" spc="-280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아키텍처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95400" y="5054600"/>
            <a:ext cx="10896600" cy="568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585700" y="3949700"/>
            <a:ext cx="8890000" cy="711200"/>
          </a:xfrm>
          <a:prstGeom prst="rect">
            <a:avLst/>
          </a:prstGeom>
        </p:spPr>
        <p:txBody>
          <a:bodyPr anchor="t" rtlCol="false" lIns="0" tIns="25400" rIns="0" bIns="0"/>
          <a:lstStyle/>
          <a:p>
            <a:pPr algn="l" lvl="0">
              <a:lnSpc>
                <a:spcPct val="107899"/>
              </a:lnSpc>
            </a:pP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수집하는</a:t>
            </a:r>
            <a:r>
              <a:rPr lang="en-US" sz="4000" b="false" i="false" u="none" strike="noStrike" spc="-280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4000" b="false" i="false" u="none" strike="noStrike" spc="-280">
                <a:solidFill>
                  <a:srgbClr val="474747"/>
                </a:solidFill>
                <a:ea typeface="SpoqaHanSans-Bold"/>
              </a:rPr>
              <a:t>데이터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12966700" y="9664700"/>
            <a:ext cx="32258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16573500" y="9664700"/>
            <a:ext cx="32258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20167600" y="9664700"/>
            <a:ext cx="32258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12954000" y="11366500"/>
            <a:ext cx="32258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16573500" y="11328400"/>
            <a:ext cx="32258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10800000">
            <a:off x="20167600" y="11290300"/>
            <a:ext cx="3225800" cy="38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2966700" y="8305800"/>
            <a:ext cx="3429000" cy="952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107899"/>
              </a:lnSpc>
            </a:pPr>
            <a:r>
              <a:rPr lang="en" sz="5333" b="false" i="false" u="none" strike="noStrike">
                <a:solidFill>
                  <a:srgbClr val="474747"/>
                </a:solidFill>
                <a:latin typeface="Oswald Regular"/>
              </a:rPr>
              <a:t>Touch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73500" y="8305800"/>
            <a:ext cx="3429000" cy="952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107899"/>
              </a:lnSpc>
            </a:pPr>
            <a:r>
              <a:rPr lang="en" sz="5333" b="false" i="false" u="none" strike="noStrike">
                <a:solidFill>
                  <a:srgbClr val="474747"/>
                </a:solidFill>
                <a:latin typeface="Oswald Regular"/>
              </a:rPr>
              <a:t>Sensor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180300" y="8293100"/>
            <a:ext cx="3441700" cy="9525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107899"/>
              </a:lnSpc>
            </a:pPr>
            <a:r>
              <a:rPr lang="en" sz="5333" b="false" i="false" u="none" strike="noStrike">
                <a:solidFill>
                  <a:srgbClr val="474747"/>
                </a:solidFill>
                <a:latin typeface="Oswald Regular"/>
              </a:rPr>
              <a:t>network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66700" y="9994900"/>
            <a:ext cx="3302000" cy="111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터치압력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·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드래그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궤적을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기록해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사용자의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비정상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행동을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실시간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탐지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573500" y="10007600"/>
            <a:ext cx="3302000" cy="111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가속도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·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자이로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데이터를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통해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움직임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패턴을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분석하고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이상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여부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판별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180300" y="10007600"/>
            <a:ext cx="3302000" cy="111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통신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기록을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분석하여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비정상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접속이나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공격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시도를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조기에</a:t>
            </a:r>
            <a:r>
              <a:rPr lang="en-US" sz="2000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000" b="false" i="false" u="none" strike="noStrike">
                <a:solidFill>
                  <a:srgbClr val="474747"/>
                </a:solidFill>
                <a:ea typeface="SpoqaHanSans-Regular"/>
              </a:rPr>
              <a:t>차단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966700" y="5054600"/>
            <a:ext cx="3225800" cy="2781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73500" y="5054600"/>
            <a:ext cx="3225800" cy="2743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167600" y="5054600"/>
            <a:ext cx="2844800" cy="2781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95400" y="11087100"/>
            <a:ext cx="2667000" cy="5842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511300" y="11163300"/>
            <a:ext cx="2235200" cy="43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2393" b="false" i="false" u="none" strike="noStrike">
                <a:solidFill>
                  <a:srgbClr val="FFFFFF"/>
                </a:solidFill>
                <a:ea typeface="SpoqaHanSans-Bold"/>
              </a:rPr>
              <a:t>로그</a:t>
            </a:r>
            <a:r>
              <a:rPr lang="en-US" sz="2393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393" b="false" i="false" u="none" strike="noStrike">
                <a:solidFill>
                  <a:srgbClr val="FFFFFF"/>
                </a:solidFill>
                <a:ea typeface="SpoqaHanSans-Bold"/>
              </a:rPr>
              <a:t>수집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18000" y="11150600"/>
            <a:ext cx="8369300" cy="45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앱에서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터치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·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센서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·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네트워크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로그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자동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수집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11861800"/>
            <a:ext cx="2667000" cy="5842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511300" y="11938000"/>
            <a:ext cx="2235200" cy="43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2393" b="false" i="false" u="none" strike="noStrike">
                <a:solidFill>
                  <a:srgbClr val="FFFFFF"/>
                </a:solidFill>
                <a:ea typeface="SpoqaHanSans-Bold"/>
              </a:rPr>
              <a:t>실시간</a:t>
            </a:r>
            <a:r>
              <a:rPr lang="en-US" sz="2393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393" b="false" i="false" u="none" strike="noStrike">
                <a:solidFill>
                  <a:srgbClr val="FFFFFF"/>
                </a:solidFill>
                <a:ea typeface="SpoqaHanSans-Bold"/>
              </a:rPr>
              <a:t>분석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318000" y="11925300"/>
            <a:ext cx="8369300" cy="45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" sz="2542" b="false" i="false" u="none" strike="noStrike">
                <a:solidFill>
                  <a:srgbClr val="474747"/>
                </a:solidFill>
                <a:latin typeface="SpoqaHanSans-Regular"/>
              </a:rPr>
              <a:t>Django Backend → ML Server(iForest, LSTM)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12725400"/>
            <a:ext cx="2667000" cy="5842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511300" y="12801600"/>
            <a:ext cx="2235200" cy="431800"/>
          </a:xfrm>
          <a:prstGeom prst="rect">
            <a:avLst/>
          </a:prstGeom>
        </p:spPr>
        <p:txBody>
          <a:bodyPr anchor="ctr" rtlCol="false"/>
          <a:lstStyle/>
          <a:p>
            <a:pPr algn="ctr" lvl="0">
              <a:lnSpc>
                <a:spcPct val="124499"/>
              </a:lnSpc>
            </a:pPr>
            <a:r>
              <a:rPr lang="ko-KR" sz="2393" b="false" i="false" u="none" strike="noStrike">
                <a:solidFill>
                  <a:srgbClr val="FFFFFF"/>
                </a:solidFill>
                <a:ea typeface="SpoqaHanSans-Bold"/>
              </a:rPr>
              <a:t>결과</a:t>
            </a:r>
            <a:r>
              <a:rPr lang="en-US" sz="2393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393" b="false" i="false" u="none" strike="noStrike">
                <a:solidFill>
                  <a:srgbClr val="FFFFFF"/>
                </a:solidFill>
                <a:ea typeface="SpoqaHanSans-Bold"/>
              </a:rPr>
              <a:t>제공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18000" y="12788900"/>
            <a:ext cx="8369300" cy="45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대시보드와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알림으로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관리자에게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즉시</a:t>
            </a:r>
            <a:r>
              <a:rPr lang="en-US" sz="2542" b="false" i="false" u="none" strike="noStrike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542" b="false" i="false" u="none" strike="noStrike">
                <a:solidFill>
                  <a:srgbClr val="474747"/>
                </a:solidFill>
                <a:ea typeface="SpoqaHanSans-Regular"/>
              </a:rPr>
              <a:t>전달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06600" y="2781300"/>
            <a:ext cx="9728200" cy="927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85000" y="-190500"/>
            <a:ext cx="17411700" cy="1371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62100" y="6845300"/>
            <a:ext cx="10769600" cy="38100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607300" y="1993900"/>
          <a:ext cx="16560800" cy="11252200"/>
        </p:xfrm>
        <a:graphic>
          <a:graphicData uri="http://schemas.openxmlformats.org/drawingml/2006/table">
            <a:tbl>
              <a:tblPr/>
              <a:tblGrid>
                <a:gridCol w="3347720"/>
                <a:gridCol w="5784850"/>
                <a:gridCol w="2636023"/>
                <a:gridCol w="4789170"/>
              </a:tblGrid>
              <a:tr h="789036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1999" b="false" i="false" u="none" strike="noStrike">
                          <a:solidFill>
                            <a:srgbClr val="FFFFFF"/>
                          </a:solidFill>
                          <a:ea typeface="SpoqaHanSans-Bold"/>
                        </a:rPr>
                        <a:t>사</a:t>
                      </a:r>
                      <a:r>
                        <a:rPr lang="en-US" sz="1999" b="false" i="false" u="none" strike="noStrike">
                          <a:solidFill>
                            <a:srgbClr val="FFFFFF"/>
                          </a:solidFill>
                          <a:latin typeface="SpoqaHanSans-Bold"/>
                        </a:rPr>
                        <a:t> </a:t>
                      </a:r>
                      <a:r>
                        <a:rPr lang="ko-KR" sz="1999" b="false" i="false" u="none" strike="noStrike">
                          <a:solidFill>
                            <a:srgbClr val="FFFFFF"/>
                          </a:solidFill>
                          <a:ea typeface="SpoqaHanSans-Bold"/>
                        </a:rPr>
                        <a:t>진</a:t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29" cmpd="sng" algn="ctr" cap="flat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76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1999" b="false" i="false" u="none" strike="noStrike">
                          <a:solidFill>
                            <a:srgbClr val="FFFFFF"/>
                          </a:solidFill>
                          <a:ea typeface="SpoqaHanSans-Bold"/>
                        </a:rPr>
                        <a:t>핵심</a:t>
                      </a:r>
                      <a:r>
                        <a:rPr lang="en-US" sz="1999" b="false" i="false" u="none" strike="noStrike">
                          <a:solidFill>
                            <a:srgbClr val="FFFFFF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FFFFFF"/>
                          </a:solidFill>
                          <a:ea typeface="SpoqaHanSans-Bold"/>
                        </a:rPr>
                        <a:t>기술명</a:t>
                      </a:r>
                      <a:endParaRPr lang="en-US" sz="1100"/>
                    </a:p>
                  </a:txBody>
                  <a:tcPr anchor="ctr" marL="91440" marT="45720" marR="91440" marB="45720">
                    <a:lnL w="16929" cmpd="sng" algn="ctr" cap="flat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29" cmpd="sng" algn="ctr" cap="flat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76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1999" b="false" i="false" u="none" strike="noStrike">
                          <a:solidFill>
                            <a:srgbClr val="FFFFFF"/>
                          </a:solidFill>
                          <a:ea typeface="SpoqaHanSans-Bold"/>
                        </a:rPr>
                        <a:t>주요</a:t>
                      </a:r>
                      <a:r>
                        <a:rPr lang="en-US" sz="1999" b="false" i="false" u="none" strike="noStrike">
                          <a:solidFill>
                            <a:srgbClr val="FFFFFF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FFFFFF"/>
                          </a:solidFill>
                          <a:ea typeface="SpoqaHanSans-Bold"/>
                        </a:rPr>
                        <a:t>기능</a:t>
                      </a:r>
                      <a:endParaRPr lang="en-US" sz="1100"/>
                    </a:p>
                  </a:txBody>
                  <a:tcPr anchor="ctr" marL="91440" marT="45720" marR="91440" marB="45720">
                    <a:lnL w="16929" cmpd="sng" algn="ctr" cap="flat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6929" cmpd="sng" algn="ctr" cap="flat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766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ko-KR" sz="1999" b="false" i="false" u="none" strike="noStrike">
                          <a:solidFill>
                            <a:srgbClr val="FFFFFF"/>
                          </a:solidFill>
                          <a:ea typeface="SpoqaHanSans-Bold"/>
                        </a:rPr>
                        <a:t>기대</a:t>
                      </a:r>
                      <a:r>
                        <a:rPr lang="en-US" sz="1999" b="false" i="false" u="none" strike="noStrike">
                          <a:solidFill>
                            <a:srgbClr val="FFFFFF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1999" b="false" i="false" u="none" strike="noStrike">
                          <a:solidFill>
                            <a:srgbClr val="FFFFFF"/>
                          </a:solidFill>
                          <a:ea typeface="SpoqaHanSans-Bold"/>
                        </a:rPr>
                        <a:t>효과</a:t>
                      </a:r>
                      <a:endParaRPr lang="en-US" sz="1100"/>
                    </a:p>
                  </a:txBody>
                  <a:tcPr anchor="ctr" marL="91440" marT="45720" marR="91440" marB="45720">
                    <a:lnL w="16929" cmpd="sng" algn="ctr" cap="flat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7669"/>
                    </a:solidFill>
                  </a:tcPr>
                </a:tc>
              </a:tr>
              <a:tr h="2479463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533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Isolation Forest + LSTM Auto-Encoder
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다중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모달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로그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기반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이상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탐지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탐지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정확도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향상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제로트러스트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구현</a:t>
                      </a:r>
                      <a:b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</a:b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하이브리드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융합을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통한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보안성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극대화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(False Negative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최소화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) 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4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533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터치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로그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모듈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터치압력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·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드래그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패턴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분석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무단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사용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·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비정상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조작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탐지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564452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533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센서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로그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모듈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가속도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·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자이로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기반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움직임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기록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도난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·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위조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기기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사용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식별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70459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533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네트워크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로그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Bold"/>
                        </a:rPr>
                        <a:t>모듈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접속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·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통신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패턴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분석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비정상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네트워크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차단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,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데이터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유출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방지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376578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533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Django Backend + Anomaly DB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로그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저장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및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분석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결과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연계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안정적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데이터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관리와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실시간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연동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1774659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533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/>
                      </a:r>
                      <a:endParaRPr lang="en-US" sz="1100"/>
                    </a:p>
                  </a:txBody>
                  <a:tcPr anchor="ctr" marL="91440" marT="45720" marR="91440" marB="4572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en" sz="2266" b="false" i="false" u="none" strike="noStrike">
                          <a:solidFill>
                            <a:srgbClr val="474747"/>
                          </a:solidFill>
                          <a:latin typeface="SpoqaHanSans-Bold"/>
                        </a:rPr>
                        <a:t>Dashboard &amp; Mobile Alert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시각화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·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알림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제공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16199"/>
                        </a:lnSpc>
                        <a:defRPr/>
                      </a:pP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관리자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대응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속도</a:t>
                      </a:r>
                      <a:r>
                        <a:rPr lang="en-US" sz="2266" b="false" i="false" u="none" strike="noStrike">
                          <a:solidFill>
                            <a:srgbClr val="474747"/>
                          </a:solidFill>
                          <a:latin typeface="SpoqaHanSans-Regular"/>
                        </a:rPr>
                        <a:t> </a:t>
                      </a:r>
                      <a:r>
                        <a:rPr lang="ko-KR" sz="2266" b="false" i="false" u="none" strike="noStrike">
                          <a:solidFill>
                            <a:srgbClr val="474747"/>
                          </a:solidFill>
                          <a:ea typeface="SpoqaHanSans-Regular"/>
                        </a:rPr>
                        <a:t>향상</a:t>
                      </a:r>
                      <a:endParaRPr lang="en-US" sz="1100"/>
                    </a:p>
                  </a:txBody>
                  <a:tcPr anchor="ctr" marL="91440" marT="45720" marR="91440" marB="45720">
                    <a:lnL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 algn="ctr" cap="flat">
                      <a:solidFill>
                        <a:srgbClr val="4747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676400" y="1422400"/>
            <a:ext cx="419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20900" y="1422400"/>
            <a:ext cx="4610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핵심</a:t>
            </a:r>
            <a:r>
              <a:rPr lang="en-US" sz="2266" b="false" i="false" u="none" strike="noStrike" spc="-68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기술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7300" y="1308100"/>
            <a:ext cx="10553700" cy="635000"/>
          </a:xfrm>
          <a:prstGeom prst="rect">
            <a:avLst/>
          </a:prstGeom>
        </p:spPr>
        <p:txBody>
          <a:bodyPr anchor="t" rtlCol="false" lIns="0" tIns="22860" rIns="0" bIns="0"/>
          <a:lstStyle/>
          <a:p>
            <a:pPr algn="l" lvl="0">
              <a:lnSpc>
                <a:spcPct val="107899"/>
              </a:lnSpc>
            </a:pPr>
            <a:r>
              <a:rPr lang="ko-KR" sz="3600" b="false" i="false" u="none" strike="noStrike" spc="-252">
                <a:solidFill>
                  <a:srgbClr val="9A7669"/>
                </a:solidFill>
                <a:ea typeface="SpoqaHanSans-Bold"/>
              </a:rPr>
              <a:t>핵심</a:t>
            </a:r>
            <a:r>
              <a:rPr lang="en-US" sz="3600" b="false" i="false" u="none" strike="noStrike" spc="-252">
                <a:solidFill>
                  <a:srgbClr val="9A7669"/>
                </a:solidFill>
                <a:latin typeface="SpoqaHanSans-Bold"/>
              </a:rPr>
              <a:t> </a:t>
            </a:r>
            <a:r>
              <a:rPr lang="ko-KR" sz="3600" b="false" i="false" u="none" strike="noStrike" spc="-252">
                <a:solidFill>
                  <a:srgbClr val="9A7669"/>
                </a:solidFill>
                <a:ea typeface="SpoqaHanSans-Bold"/>
              </a:rPr>
              <a:t>기술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607300" y="2781300"/>
            <a:ext cx="3327400" cy="2425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607300" y="11480800"/>
            <a:ext cx="3327400" cy="173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07300" y="5207000"/>
            <a:ext cx="3327400" cy="165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07300" y="8407400"/>
            <a:ext cx="3327400" cy="1701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607300" y="6845300"/>
            <a:ext cx="3327400" cy="156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607300" y="10096500"/>
            <a:ext cx="33274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2300" y="1905000"/>
            <a:ext cx="10604500" cy="635000"/>
          </a:xfrm>
          <a:prstGeom prst="rect">
            <a:avLst/>
          </a:prstGeom>
        </p:spPr>
        <p:txBody>
          <a:bodyPr anchor="t" rtlCol="false" lIns="0" tIns="22860" rIns="0" bIns="0"/>
          <a:lstStyle/>
          <a:p>
            <a:pPr algn="l" lvl="0">
              <a:lnSpc>
                <a:spcPct val="107899"/>
              </a:lnSpc>
            </a:pPr>
            <a:r>
              <a:rPr lang="ko-KR" sz="3600" b="false" i="false" u="none" strike="noStrike" spc="-252">
                <a:solidFill>
                  <a:srgbClr val="9A7669"/>
                </a:solidFill>
                <a:ea typeface="SpoqaHanSans-Bold"/>
              </a:rPr>
              <a:t>사용자</a:t>
            </a:r>
            <a:r>
              <a:rPr lang="en-US" sz="3600" b="false" i="false" u="none" strike="noStrike" spc="-252">
                <a:solidFill>
                  <a:srgbClr val="9A7669"/>
                </a:solidFill>
                <a:latin typeface="SpoqaHanSans-Bold"/>
              </a:rPr>
              <a:t> </a:t>
            </a:r>
            <a:r>
              <a:rPr lang="ko-KR" sz="3600" b="false" i="false" u="none" strike="noStrike" spc="-252">
                <a:solidFill>
                  <a:srgbClr val="9A7669"/>
                </a:solidFill>
                <a:ea typeface="SpoqaHanSans-Bold"/>
              </a:rPr>
              <a:t>인터페이스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02600" y="7277100"/>
            <a:ext cx="107696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4300" y="8293100"/>
            <a:ext cx="5067300" cy="4826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76400" y="1422400"/>
            <a:ext cx="5334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0900" y="1422400"/>
            <a:ext cx="4610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사용자</a:t>
            </a:r>
            <a:r>
              <a:rPr lang="en-US" sz="2266" b="false" i="false" u="none" strike="noStrike" spc="-68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인터페이스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31900" y="3949700"/>
            <a:ext cx="5054600" cy="8648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949700"/>
            <a:ext cx="11290300" cy="4127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579600" y="3149600"/>
            <a:ext cx="3860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안드로이드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앱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실제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화면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5600" y="3149600"/>
            <a:ext cx="3860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관리자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대시보드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실제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화면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56400" y="8382000"/>
            <a:ext cx="6108700" cy="421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418300" y="3949700"/>
            <a:ext cx="4610100" cy="2438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9583400" y="3149600"/>
            <a:ext cx="3860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실제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알림</a:t>
            </a:r>
            <a:r>
              <a:rPr lang="en-US" sz="2666" b="fals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474747"/>
                </a:solidFill>
                <a:ea typeface="SpoqaHanSans-Bold"/>
              </a:rPr>
              <a:t>화면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9418300" y="9855200"/>
            <a:ext cx="4559300" cy="264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9418300" y="6858000"/>
            <a:ext cx="4559300" cy="254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7F7F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89000" y="2298700"/>
            <a:ext cx="96393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l" lvl="0">
              <a:lnSpc>
                <a:spcPct val="107899"/>
              </a:lnSpc>
            </a:pP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실제</a:t>
            </a:r>
            <a:r>
              <a:rPr lang="en-US" sz="7333" b="false" i="false" u="none" strike="noStrike" spc="-513">
                <a:solidFill>
                  <a:srgbClr val="9A7669"/>
                </a:solidFill>
                <a:latin typeface="SpoqaHanSans-Bold"/>
              </a:rPr>
              <a:t> </a:t>
            </a: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동작</a:t>
            </a:r>
            <a:r>
              <a:rPr lang="en-US" sz="7333" b="false" i="false" u="none" strike="noStrike" spc="-513">
                <a:solidFill>
                  <a:srgbClr val="9A7669"/>
                </a:solidFill>
                <a:latin typeface="SpoqaHanSans-Bold"/>
              </a:rPr>
              <a:t> </a:t>
            </a:r>
            <a:r>
              <a:rPr lang="ko-KR" sz="7333" b="false" i="false" u="none" strike="noStrike" spc="-513">
                <a:solidFill>
                  <a:srgbClr val="9A7669"/>
                </a:solidFill>
                <a:ea typeface="SpoqaHanSans-Bold"/>
              </a:rPr>
              <a:t>시나리오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76400" y="4749800"/>
            <a:ext cx="9067800" cy="45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552" b="true" i="false" u="none" strike="noStrike">
                <a:solidFill>
                  <a:srgbClr val="474747"/>
                </a:solidFill>
                <a:ea typeface="SpoqaHanSans-Bold"/>
              </a:rPr>
              <a:t>시나리오</a:t>
            </a:r>
            <a:r>
              <a:rPr lang="en-US" sz="2552" b="true" i="false" u="none" strike="noStrike">
                <a:solidFill>
                  <a:srgbClr val="474747"/>
                </a:solidFill>
                <a:latin typeface="SpoqaHanSans-Bold"/>
              </a:rPr>
              <a:t> 1: </a:t>
            </a:r>
            <a:r>
              <a:rPr lang="ko-KR" sz="2552" b="true" i="false" u="none" strike="noStrike">
                <a:solidFill>
                  <a:srgbClr val="474747"/>
                </a:solidFill>
                <a:ea typeface="SpoqaHanSans-Bold"/>
              </a:rPr>
              <a:t>정상</a:t>
            </a:r>
            <a:r>
              <a:rPr lang="en-US" sz="2552" b="tru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552" b="true" i="false" u="none" strike="noStrike">
                <a:solidFill>
                  <a:srgbClr val="474747"/>
                </a:solidFill>
                <a:ea typeface="SpoqaHanSans-Bold"/>
              </a:rPr>
              <a:t>사용자</a:t>
            </a:r>
            <a:r>
              <a:rPr lang="en-US" sz="2552" b="true" i="false" u="none" strike="noStrike">
                <a:solidFill>
                  <a:srgbClr val="474747"/>
                </a:solidFill>
                <a:latin typeface="SpoqaHanSans-Bold"/>
              </a:rPr>
              <a:t>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05700" y="4749800"/>
            <a:ext cx="94615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시나리오</a:t>
            </a:r>
            <a:r>
              <a:rPr lang="en-US" sz="2666" b="true" i="false" u="none" strike="noStrike">
                <a:solidFill>
                  <a:srgbClr val="474747"/>
                </a:solidFill>
                <a:latin typeface="SpoqaHanSans-Bold"/>
              </a:rPr>
              <a:t> 2: </a:t>
            </a: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스마트폰</a:t>
            </a:r>
            <a:r>
              <a:rPr lang="en-US" sz="2666" b="tru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도난</a:t>
            </a:r>
            <a:r>
              <a:rPr lang="en-US" sz="2666" b="true" i="false" u="none" strike="noStrike">
                <a:solidFill>
                  <a:srgbClr val="474747"/>
                </a:solidFill>
                <a:latin typeface="SpoqaHanSans-Bold"/>
              </a:rPr>
              <a:t>/</a:t>
            </a: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분실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6400" y="1422400"/>
            <a:ext cx="5334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474747"/>
                </a:solidFill>
                <a:latin typeface="Oswald Regular"/>
              </a:rPr>
              <a:t>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0900" y="1422400"/>
            <a:ext cx="4610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시나리오</a:t>
            </a:r>
            <a:r>
              <a:rPr lang="en-US" sz="2266" b="false" i="false" u="none" strike="noStrike" spc="-68">
                <a:solidFill>
                  <a:srgbClr val="474747"/>
                </a:solidFill>
                <a:latin typeface="SpoqaHanSans-Regular"/>
              </a:rPr>
              <a:t> </a:t>
            </a:r>
            <a:r>
              <a:rPr lang="ko-KR" sz="2266" b="false" i="false" u="none" strike="noStrike" spc="-68">
                <a:solidFill>
                  <a:srgbClr val="474747"/>
                </a:solidFill>
                <a:ea typeface="SpoqaHanSans-Regular"/>
              </a:rPr>
              <a:t>예시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277100" y="5930900"/>
            <a:ext cx="5930900" cy="6235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5930900"/>
            <a:ext cx="6350000" cy="3898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211300" y="4724400"/>
            <a:ext cx="94615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시나리오</a:t>
            </a:r>
            <a:r>
              <a:rPr lang="en-US" sz="2666" b="true" i="false" u="none" strike="noStrike">
                <a:solidFill>
                  <a:srgbClr val="474747"/>
                </a:solidFill>
                <a:latin typeface="SpoqaHanSans-Bold"/>
              </a:rPr>
              <a:t> 3: GPS </a:t>
            </a: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스푸핑</a:t>
            </a:r>
            <a:r>
              <a:rPr lang="en-US" sz="2666" b="tru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공격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431000" y="4724400"/>
            <a:ext cx="94615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시나리오</a:t>
            </a:r>
            <a:r>
              <a:rPr lang="en-US" sz="2666" b="true" i="false" u="none" strike="noStrike">
                <a:solidFill>
                  <a:srgbClr val="474747"/>
                </a:solidFill>
                <a:latin typeface="SpoqaHanSans-Bold"/>
              </a:rPr>
              <a:t> 4: </a:t>
            </a: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실제</a:t>
            </a:r>
            <a:r>
              <a:rPr lang="en-US" sz="2666" b="tru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회사</a:t>
            </a:r>
            <a:r>
              <a:rPr lang="en-US" sz="2666" b="true" i="false" u="none" strike="noStrike">
                <a:solidFill>
                  <a:srgbClr val="474747"/>
                </a:solidFill>
                <a:latin typeface="SpoqaHanSans-Bold"/>
              </a:rPr>
              <a:t> </a:t>
            </a:r>
            <a:r>
              <a:rPr lang="ko-KR" sz="2666" b="true" i="false" u="none" strike="noStrike">
                <a:solidFill>
                  <a:srgbClr val="474747"/>
                </a:solidFill>
                <a:ea typeface="SpoqaHanSans-Bold"/>
              </a:rPr>
              <a:t>환경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211300" y="5930900"/>
            <a:ext cx="4686300" cy="627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431000" y="5930900"/>
            <a:ext cx="4521200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9A7669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0">
            <a:off x="0" y="0"/>
            <a:ext cx="24384000" cy="18288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76400" y="2413000"/>
            <a:ext cx="9639300" cy="1308100"/>
          </a:xfrm>
          <a:prstGeom prst="rect">
            <a:avLst/>
          </a:prstGeom>
        </p:spPr>
        <p:txBody>
          <a:bodyPr anchor="t" rtlCol="false" lIns="0" tIns="46566" rIns="0" bIns="0"/>
          <a:lstStyle/>
          <a:p>
            <a:pPr algn="l" lvl="0">
              <a:lnSpc>
                <a:spcPct val="107899"/>
              </a:lnSpc>
            </a:pPr>
            <a:r>
              <a:rPr lang="en" sz="7333" b="false" i="false" u="none" strike="noStrike" spc="-513">
                <a:solidFill>
                  <a:srgbClr val="FFFFFF"/>
                </a:solidFill>
                <a:ea typeface="SpoqaHanSans-Bold"/>
              </a:rPr>
              <a:t>연구결과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6400" y="1422400"/>
            <a:ext cx="5334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112">
                <a:solidFill>
                  <a:srgbClr val="FFFFFF"/>
                </a:solidFill>
                <a:latin typeface="Oswald Regular"/>
              </a:rPr>
              <a:t>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20900" y="1422400"/>
            <a:ext cx="4610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-68">
                <a:solidFill>
                  <a:srgbClr val="FFFFFF"/>
                </a:solidFill>
                <a:ea typeface="SpoqaHanSans-Regular"/>
              </a:rPr>
              <a:t>연구결과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09700" y="5384800"/>
            <a:ext cx="94742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이상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탐지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모델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성능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요약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76400" y="4216400"/>
            <a:ext cx="304800" cy="647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588000" y="4216400"/>
            <a:ext cx="304800" cy="647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32000" y="4305300"/>
            <a:ext cx="35052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정량적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성능평가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6489700"/>
            <a:ext cx="8496300" cy="3314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4800" y="10337800"/>
            <a:ext cx="8496300" cy="2832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490200" y="11061700"/>
            <a:ext cx="9486900" cy="170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Sensor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모듈에서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가장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높은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성능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(F1-Score 0.9668)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기록</a:t>
            </a:r>
          </a:p>
          <a:p>
            <a:pPr algn="l" lvl="0">
              <a:lnSpc>
                <a:spcPct val="124499"/>
              </a:lnSpc>
            </a:pP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Touch Drag/Pressure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는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정상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데이터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확충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이후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오탐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감소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-&gt;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안정성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향상</a:t>
            </a:r>
          </a:p>
          <a:p>
            <a:pPr algn="l" lvl="0">
              <a:lnSpc>
                <a:spcPct val="124499"/>
              </a:lnSpc>
            </a:pP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전체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평균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F1-Score 0.8961, Recall 0.9160 →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대부분의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이상행위를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효과적으로</a:t>
            </a:r>
            <a:r>
              <a:rPr lang="en-US" sz="2274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274" b="false" i="false" u="none" strike="noStrike">
                <a:solidFill>
                  <a:srgbClr val="FFFFFF"/>
                </a:solidFill>
                <a:ea typeface="SpoqaHanSans-Regular"/>
              </a:rPr>
              <a:t>탐지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4800" y="6032500"/>
            <a:ext cx="4610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-68">
                <a:solidFill>
                  <a:srgbClr val="FFFFFF"/>
                </a:solidFill>
                <a:latin typeface="SpoqaHanSans-Regular"/>
              </a:rPr>
              <a:t>LSTM-Encoder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4800" y="9944100"/>
            <a:ext cx="4610100" cy="406400"/>
          </a:xfrm>
          <a:prstGeom prst="rect">
            <a:avLst/>
          </a:prstGeom>
        </p:spPr>
        <p:txBody>
          <a:bodyPr anchor="t" rtlCol="false" lIns="0" tIns="14394" rIns="0" bIns="0"/>
          <a:lstStyle/>
          <a:p>
            <a:pPr algn="l" lvl="0">
              <a:lnSpc>
                <a:spcPct val="107899"/>
              </a:lnSpc>
            </a:pPr>
            <a:r>
              <a:rPr lang="en" sz="2266" b="false" i="false" u="none" strike="noStrike" spc="-68">
                <a:solidFill>
                  <a:srgbClr val="FFFFFF"/>
                </a:solidFill>
                <a:latin typeface="SpoqaHanSans-Regular"/>
              </a:rPr>
              <a:t>Isolation Forest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90200" y="4038600"/>
            <a:ext cx="304800" cy="647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97100" y="4038600"/>
            <a:ext cx="304800" cy="647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0845800" y="4127500"/>
            <a:ext cx="41021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운영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성능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(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실시간성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90200" y="5372100"/>
            <a:ext cx="8356600" cy="2641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API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응답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속도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: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평균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50~100ms
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안드로이드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앱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폴링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주기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5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초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→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사용자가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체감하기에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“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실시간에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가까운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보안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대응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”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가능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
DB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자동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관리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(1500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이상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로그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자동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삭제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)</a:t>
            </a:r>
          </a:p>
          <a:p>
            <a:pPr algn="l" lvl="0">
              <a:lnSpc>
                <a:spcPct val="124499"/>
              </a:lnSpc>
            </a:pP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 →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장시간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운영에도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안정성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확보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
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916400" y="3962400"/>
            <a:ext cx="304800" cy="647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1336000" y="3962400"/>
            <a:ext cx="304800" cy="647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7284700" y="4038600"/>
            <a:ext cx="41021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안드로이드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앱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실험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결과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916400" y="5397500"/>
            <a:ext cx="8356600" cy="1879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센서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/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터치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이상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-&gt;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자동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잠금화면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전환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성공</a:t>
            </a:r>
          </a:p>
          <a:p>
            <a:pPr algn="l" lvl="0">
              <a:lnSpc>
                <a:spcPct val="124499"/>
              </a:lnSpc>
            </a:pP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네트워크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이상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→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사용자에게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보안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옵션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(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비행기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모드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,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차단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등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)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제공</a:t>
            </a:r>
          </a:p>
          <a:p>
            <a:pPr algn="l" lvl="0">
              <a:lnSpc>
                <a:spcPct val="124499"/>
              </a:lnSpc>
            </a:pP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VPN/Proxy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우회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탐지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→ IP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변경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모니터링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기능으로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대응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확인</a:t>
            </a:r>
          </a:p>
          <a:p>
            <a:pPr algn="l" lvl="0">
              <a:lnSpc>
                <a:spcPct val="124499"/>
              </a:lnSpc>
            </a:pP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→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실제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사용자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환경에서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즉각적인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보안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대응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가능성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입증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en" sz="2002" b="false" i="false" u="none" strike="noStrike">
                <a:solidFill>
                  <a:srgbClr val="FFFFFF"/>
                </a:solidFill>
                <a:latin typeface="SpoqaHanSans-Regular"/>
              </a:rPr>
              <a:t/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916400" y="7696200"/>
            <a:ext cx="304800" cy="647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336000" y="7696200"/>
            <a:ext cx="304800" cy="647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7284700" y="7785100"/>
            <a:ext cx="4102100" cy="4699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24499"/>
              </a:lnSpc>
            </a:pP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한계점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및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개선</a:t>
            </a:r>
            <a:r>
              <a:rPr lang="en-US" sz="2666" b="false" i="false" u="none" strike="noStrike">
                <a:solidFill>
                  <a:srgbClr val="FFFFFF"/>
                </a:solidFill>
                <a:latin typeface="SpoqaHanSans-Bold"/>
              </a:rPr>
              <a:t> </a:t>
            </a:r>
            <a:r>
              <a:rPr lang="ko-KR" sz="2666" b="false" i="false" u="none" strike="noStrike">
                <a:solidFill>
                  <a:srgbClr val="FFFFFF"/>
                </a:solidFill>
                <a:ea typeface="SpoqaHanSans-Bold"/>
              </a:rPr>
              <a:t>가능성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6916400" y="9017000"/>
            <a:ext cx="8356600" cy="1117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24499"/>
              </a:lnSpc>
            </a:pP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LSTM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은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초기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데이터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부족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시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학습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지연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발생</a:t>
            </a:r>
          </a:p>
          <a:p>
            <a:pPr algn="l" lvl="0">
              <a:lnSpc>
                <a:spcPct val="124499"/>
              </a:lnSpc>
            </a:pP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GPS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기반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탐지는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VPN/Proxy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까지는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완벽히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커버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불가</a:t>
            </a:r>
          </a:p>
          <a:p>
            <a:pPr algn="l" lvl="0">
              <a:lnSpc>
                <a:spcPct val="124499"/>
              </a:lnSpc>
            </a:pP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폴링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방식의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실시간성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한계</a:t>
            </a:r>
            <a:r>
              <a:rPr lang="en-US" sz="2002" b="false" i="false" u="none" strike="noStrike">
                <a:solidFill>
                  <a:srgbClr val="FFFFFF"/>
                </a:solidFill>
                <a:latin typeface="SpoqaHanSans-Regular"/>
              </a:rPr>
              <a:t> </a:t>
            </a:r>
            <a:r>
              <a:rPr lang="ko-KR" sz="2002" b="false" i="false" u="none" strike="noStrike">
                <a:solidFill>
                  <a:srgbClr val="FFFFFF"/>
                </a:solidFill>
                <a:ea typeface="SpoqaHanSans-Regular"/>
              </a:rPr>
              <a:t>존재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